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EB Garamon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drXJlvlR3xrL4YgA+0uCyXsLG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bold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7a9d210bf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7a9d210b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showMasterSp="0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showMasterSp="0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showMasterSp="0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B5F">
            <a:alpha val="63921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B5F">
              <a:alpha val="6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23297" t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481029" y="4699816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s-ES" sz="1600"/>
              <a:t>· Pau Sanchez, Pau Fernadez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s-ES" sz="1600"/>
              <a:t>· 2nAFI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24" y="771974"/>
            <a:ext cx="3563424" cy="17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type="title"/>
          </p:nvPr>
        </p:nvSpPr>
        <p:spPr>
          <a:xfrm>
            <a:off x="838199" y="524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B Garamond"/>
              <a:buNone/>
            </a:pPr>
            <a:r>
              <a:rPr b="1" lang="es-ES" sz="4800">
                <a:latin typeface="EB Garamond"/>
                <a:ea typeface="EB Garamond"/>
                <a:cs typeface="EB Garamond"/>
                <a:sym typeface="EB Garamond"/>
              </a:rPr>
              <a:t>FINANCIACIÓN AJENA</a:t>
            </a:r>
            <a:endParaRPr/>
          </a:p>
        </p:txBody>
      </p:sp>
      <p:pic>
        <p:nvPicPr>
          <p:cNvPr descr="Tabla&#10;&#10;Descripción generada automáticamente" id="206" name="Google Shape;20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0994" y="2766218"/>
            <a:ext cx="9470009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cap="flat" cmpd="thinThick" w="1746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s-E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150" y="315062"/>
            <a:ext cx="8303848" cy="62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cap="flat" cmpd="thinThick" w="1746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s-E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/>
          </a:p>
        </p:txBody>
      </p:sp>
      <p:pic>
        <p:nvPicPr>
          <p:cNvPr id="222" name="Google Shape;22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9650" y="230463"/>
            <a:ext cx="8318249" cy="63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 hombre sentado en un escritorio&#10;&#10;Descripción generada automáticamente con confianza media"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12289" r="27281" t="45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EB Garamond"/>
              <a:buNone/>
            </a:pPr>
            <a:r>
              <a:rPr b="1" lang="es-ES" sz="4800">
                <a:latin typeface="EB Garamond"/>
                <a:ea typeface="EB Garamond"/>
                <a:cs typeface="EB Garamond"/>
                <a:sym typeface="EB Garamond"/>
              </a:rPr>
              <a:t>GRACIAS!!</a:t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74" y="4676899"/>
            <a:ext cx="3563424" cy="17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2755261" y="645453"/>
            <a:ext cx="62715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b="1" lang="es-ES" sz="3200">
                <a:latin typeface="EB Garamond"/>
                <a:ea typeface="EB Garamond"/>
                <a:cs typeface="EB Garamond"/>
                <a:sym typeface="EB Garamond"/>
              </a:rPr>
              <a:t>Pau Estalella</a:t>
            </a:r>
            <a:endParaRPr/>
          </a:p>
        </p:txBody>
      </p:sp>
      <p:pic>
        <p:nvPicPr>
          <p:cNvPr id="114" name="Google Shape;11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494" y="477179"/>
            <a:ext cx="1662112" cy="1662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2880076" y="3602661"/>
            <a:ext cx="3285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SALARIO ANUAL: 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63.000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3012598" y="5057309"/>
            <a:ext cx="26473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Ascendente a cargo: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Victoria Sánchez Sánchez 89 años.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901" y="3187206"/>
            <a:ext cx="1403697" cy="112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2077" y="3219347"/>
            <a:ext cx="1135960" cy="113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7668037" y="3464161"/>
            <a:ext cx="35685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RESIDENCIA HABITUAL: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Badalona,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RESIDENCIA: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Palafrugell</a:t>
            </a:r>
            <a:endParaRPr/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534707">
            <a:off x="8599786" y="1364221"/>
            <a:ext cx="854122" cy="85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9442581" y="1917465"/>
            <a:ext cx="23481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DIVORCIADO</a:t>
            </a:r>
            <a:endParaRPr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8879" y="4624008"/>
            <a:ext cx="996382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7874062" y="5026241"/>
            <a:ext cx="39166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Aportación plan de pensiones: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1.200€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Rendimientos de capital mobiliario: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CREDITBANK</a:t>
            </a: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2077" y="4856508"/>
            <a:ext cx="1341985" cy="134198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3209764" y="1611945"/>
            <a:ext cx="16621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 años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-1" y="0"/>
            <a:ext cx="4455673" cy="685800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CECE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0" y="0"/>
            <a:ext cx="4446529" cy="685800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>
            <p:ph type="title"/>
          </p:nvPr>
        </p:nvSpPr>
        <p:spPr>
          <a:xfrm>
            <a:off x="424815" y="1613281"/>
            <a:ext cx="3438144" cy="702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</a:pPr>
            <a:r>
              <a:rPr b="1" lang="es-ES" sz="3600">
                <a:latin typeface="EB Garamond"/>
                <a:ea typeface="EB Garamond"/>
                <a:cs typeface="EB Garamond"/>
                <a:sym typeface="EB Garamond"/>
              </a:rPr>
              <a:t>DESPIDO</a:t>
            </a:r>
            <a:endParaRPr b="1" sz="2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3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scala de tiempo&#10;&#10;Descripción generada automáticamente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2128" t="0"/>
          <a:stretch/>
        </p:blipFill>
        <p:spPr>
          <a:xfrm>
            <a:off x="4538308" y="528093"/>
            <a:ext cx="7571056" cy="580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539" y="2654868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1351356" y="2683016"/>
            <a:ext cx="241444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causas objetivas.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1330411" y="4431954"/>
            <a:ext cx="274112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Despido improcedente: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220.500€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135" y="4432233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1365884" y="3020936"/>
            <a:ext cx="11926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63.000€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539" y="354355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363000" y="3555451"/>
            <a:ext cx="270854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 trabajados en la empresa: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7a9d210bf_1_6"/>
          <p:cNvSpPr/>
          <p:nvPr/>
        </p:nvSpPr>
        <p:spPr>
          <a:xfrm rot="-5400000">
            <a:off x="800223" y="1491369"/>
            <a:ext cx="3333600" cy="3499200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27a9d210bf_1_6"/>
          <p:cNvSpPr txBox="1"/>
          <p:nvPr>
            <p:ph type="title"/>
          </p:nvPr>
        </p:nvSpPr>
        <p:spPr>
          <a:xfrm>
            <a:off x="1028700" y="1967266"/>
            <a:ext cx="26289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ESTUDIO FISCAL </a:t>
            </a:r>
            <a:r>
              <a:rPr lang="es-ES" sz="3600">
                <a:solidFill>
                  <a:srgbClr val="FFFFFF"/>
                </a:solidFill>
              </a:rPr>
              <a:t>I</a:t>
            </a:r>
            <a:endParaRPr/>
          </a:p>
        </p:txBody>
      </p:sp>
      <p:sp>
        <p:nvSpPr>
          <p:cNvPr id="150" name="Google Shape;150;g227a9d210bf_1_6"/>
          <p:cNvSpPr txBox="1"/>
          <p:nvPr>
            <p:ph type="title"/>
          </p:nvPr>
        </p:nvSpPr>
        <p:spPr>
          <a:xfrm>
            <a:off x="5498461" y="264453"/>
            <a:ext cx="6271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b="1" lang="es-ES" sz="3200">
                <a:latin typeface="EB Garamond"/>
                <a:ea typeface="EB Garamond"/>
                <a:cs typeface="EB Garamond"/>
                <a:sym typeface="EB Garamond"/>
              </a:rPr>
              <a:t>Pau Estalella</a:t>
            </a:r>
            <a:endParaRPr/>
          </a:p>
        </p:txBody>
      </p:sp>
      <p:pic>
        <p:nvPicPr>
          <p:cNvPr id="151" name="Google Shape;151;g227a9d210bf_1_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9694" y="96179"/>
            <a:ext cx="1662000" cy="16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27a9d210bf_1_6"/>
          <p:cNvSpPr txBox="1"/>
          <p:nvPr/>
        </p:nvSpPr>
        <p:spPr>
          <a:xfrm>
            <a:off x="5623276" y="3297861"/>
            <a:ext cx="328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SALARIO ANUAL: 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63.000€</a:t>
            </a:r>
            <a:endParaRPr/>
          </a:p>
        </p:txBody>
      </p:sp>
      <p:sp>
        <p:nvSpPr>
          <p:cNvPr id="153" name="Google Shape;153;g227a9d210bf_1_6"/>
          <p:cNvSpPr txBox="1"/>
          <p:nvPr/>
        </p:nvSpPr>
        <p:spPr>
          <a:xfrm>
            <a:off x="8879998" y="1856909"/>
            <a:ext cx="2647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Ascendente a cargo: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Victoria Sánchez Sánchez 89 años.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54" name="Google Shape;154;g227a9d210bf_1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2101" y="2882406"/>
            <a:ext cx="1403697" cy="112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27a9d210bf_1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6279" y="1652208"/>
            <a:ext cx="996382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27a9d210bf_1_6"/>
          <p:cNvSpPr txBox="1"/>
          <p:nvPr/>
        </p:nvSpPr>
        <p:spPr>
          <a:xfrm>
            <a:off x="5892862" y="5102441"/>
            <a:ext cx="391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Aportación plan de pensiones: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1.200€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Rendimientos de capital mobiliario: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CREDITBANK</a:t>
            </a:r>
            <a:endParaRPr/>
          </a:p>
        </p:txBody>
      </p:sp>
      <p:pic>
        <p:nvPicPr>
          <p:cNvPr id="157" name="Google Shape;157;g227a9d210bf_1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0877" y="4856508"/>
            <a:ext cx="1341985" cy="1341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27a9d210bf_1_6"/>
          <p:cNvSpPr txBox="1"/>
          <p:nvPr/>
        </p:nvSpPr>
        <p:spPr>
          <a:xfrm>
            <a:off x="5952964" y="1230945"/>
            <a:ext cx="166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 años</a:t>
            </a:r>
            <a:endParaRPr/>
          </a:p>
        </p:txBody>
      </p:sp>
      <p:pic>
        <p:nvPicPr>
          <p:cNvPr id="159" name="Google Shape;159;g227a9d210bf_1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3852" y="3828922"/>
            <a:ext cx="1135960" cy="113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27a9d210bf_1_6"/>
          <p:cNvSpPr txBox="1"/>
          <p:nvPr/>
        </p:nvSpPr>
        <p:spPr>
          <a:xfrm>
            <a:off x="8539812" y="4073736"/>
            <a:ext cx="356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RESIDENCIA HABITUAL: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Badalona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RESIDENCIA: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Palafrugell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ESTUDIO FISCAL </a:t>
            </a:r>
            <a:r>
              <a:rPr lang="es-ES" sz="3600">
                <a:solidFill>
                  <a:srgbClr val="FFFFFF"/>
                </a:solidFill>
              </a:rPr>
              <a:t>II</a:t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451" y="552500"/>
            <a:ext cx="7670674" cy="5753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PRESTACIÓN POR DESEMPLEO</a:t>
            </a:r>
            <a:endParaRPr/>
          </a:p>
        </p:txBody>
      </p:sp>
      <p:pic>
        <p:nvPicPr>
          <p:cNvPr descr="Diagrama, Texto, Carta&#10;&#10;Descripción generada automáticamente" id="174" name="Google Shape;17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316" y="885073"/>
            <a:ext cx="6780700" cy="50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o, Carta&#10;&#10;Descripción generada automáticamente" id="181" name="Google Shape;18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763" y="147738"/>
            <a:ext cx="8750030" cy="656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4959575" y="4992225"/>
            <a:ext cx="428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s-ES" sz="1900">
                <a:latin typeface="Calibri"/>
                <a:ea typeface="Calibri"/>
                <a:cs typeface="Calibri"/>
                <a:sym typeface="Calibri"/>
              </a:rPr>
              <a:t>TOTAL CAPITALIZACIÓN: </a:t>
            </a:r>
            <a:r>
              <a:rPr b="1" lang="es-ES" sz="2000">
                <a:latin typeface="Calibri"/>
                <a:ea typeface="Calibri"/>
                <a:cs typeface="Calibri"/>
                <a:sym typeface="Calibri"/>
              </a:rPr>
              <a:t>2.886,62€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s-ES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ESTUDIO AUTÓNOMOS </a:t>
            </a:r>
            <a:endParaRPr/>
          </a:p>
        </p:txBody>
      </p:sp>
      <p:pic>
        <p:nvPicPr>
          <p:cNvPr descr="Tabla&#10;&#10;Descripción generada automáticamente" id="189" name="Google Shape;18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316" y="2411895"/>
            <a:ext cx="6780700" cy="2034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>
            <a:off x="4777316" y="1967266"/>
            <a:ext cx="39558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base i cuota dels RETA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4777450" y="4967525"/>
            <a:ext cx="678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COMENTARIOS COTIZACIÓN 2023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-La base es la que comprende, según la nueva regulación de autónomos, el tramo desde los 4050,01€ a los 6.000€.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CECE">
            <a:alpha val="63921"/>
          </a:srgbClr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s-ES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RÉGIMEN ESPECIAL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5002603" y="3564059"/>
            <a:ext cx="626828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de cotización: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4.495,50 x 28,9 x 0,94= </a:t>
            </a:r>
            <a:r>
              <a:rPr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1.221,24€ mensuales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1.221,24€ x 33 mensualidades= </a:t>
            </a: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40.300,92€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5002603" y="1967266"/>
            <a:ext cx="27764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Convenio especial: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5002603" y="2917728"/>
            <a:ext cx="692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Empezará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cotizar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A partir del 2023 hasta la fecha de su jubilación.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2023-03-21T08:24:32Z</dcterms:created>
  <dc:creator>cep19aula33sa</dc:creator>
</cp:coreProperties>
</file>